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handoutMasterIdLst>
    <p:handoutMasterId r:id="rId28"/>
  </p:handout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57" r:id="rId18"/>
    <p:sldId id="262" r:id="rId19"/>
    <p:sldId id="261" r:id="rId20"/>
    <p:sldId id="259" r:id="rId21"/>
    <p:sldId id="263" r:id="rId22"/>
    <p:sldId id="264" r:id="rId23"/>
    <p:sldId id="265" r:id="rId24"/>
    <p:sldId id="266" r:id="rId25"/>
    <p:sldId id="267" r:id="rId26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7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CC4DC3-53D9-4543-9DE0-73CD9B052A02}" type="datetimeFigureOut">
              <a:rPr lang="en-US" smtClean="0"/>
              <a:pPr/>
              <a:t>4/15/2013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C7D270-8573-40CB-8C33-F641E0746B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4243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34D38D-8457-4887-922A-812C6B6C194F}" type="datetimeFigureOut">
              <a:rPr lang="en-US" smtClean="0"/>
              <a:t>4/15/2013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01D95A-FA94-482F-8CAD-2B9330270A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14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eaLnBrk="1" hangingPunct="1"/>
            <a:fld id="{0F1EEB01-4F2F-4E71-B8CF-40D1C3DBA99C}" type="slidenum">
              <a:rPr lang="en-US" smtClean="0">
                <a:latin typeface="Arial" charset="0"/>
              </a:rPr>
              <a:pPr eaLnBrk="1" hangingPunct="1"/>
              <a:t>3</a:t>
            </a:fld>
            <a:endParaRPr lang="en-US" smtClean="0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eaLnBrk="1" hangingPunct="1"/>
            <a:fld id="{AF7C94F0-9811-4A1F-9393-F0737E097C06}" type="slidenum">
              <a:rPr lang="en-US" smtClean="0">
                <a:latin typeface="Arial" charset="0"/>
              </a:rPr>
              <a:pPr eaLnBrk="1" hangingPunct="1"/>
              <a:t>5</a:t>
            </a:fld>
            <a:endParaRPr lang="en-US" smtClean="0">
              <a:latin typeface="Arial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eaLnBrk="1" hangingPunct="1"/>
            <a:fld id="{BDE9091C-9492-4D52-844B-9ECE9B865A29}" type="slidenum">
              <a:rPr lang="en-US" smtClean="0">
                <a:latin typeface="Arial" charset="0"/>
              </a:rPr>
              <a:pPr eaLnBrk="1" hangingPunct="1"/>
              <a:t>7</a:t>
            </a:fld>
            <a:endParaRPr lang="en-US" smtClean="0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19A3EDA-DD73-430F-8E3C-DB7209DDC4E7}" type="datetimeFigureOut">
              <a:rPr lang="en-US" smtClean="0"/>
              <a:pPr/>
              <a:t>4/15/2013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3942100-E44F-4252-B6D1-8B7F9DF56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9A3EDA-DD73-430F-8E3C-DB7209DDC4E7}" type="datetimeFigureOut">
              <a:rPr lang="en-US" smtClean="0"/>
              <a:pPr/>
              <a:t>4/15/2013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942100-E44F-4252-B6D1-8B7F9DF56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9A3EDA-DD73-430F-8E3C-DB7209DDC4E7}" type="datetimeFigureOut">
              <a:rPr lang="en-US" smtClean="0"/>
              <a:pPr/>
              <a:t>4/15/2013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942100-E44F-4252-B6D1-8B7F9DF56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6DD0E-B77A-449D-B5FC-24984579BAF9}" type="datetimeFigureOut">
              <a:rPr lang="en-US"/>
              <a:pPr>
                <a:defRPr/>
              </a:pPr>
              <a:t>4/15/2013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EC1A7-8B95-483E-B418-37F5E8EC1A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871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9A3EDA-DD73-430F-8E3C-DB7209DDC4E7}" type="datetimeFigureOut">
              <a:rPr lang="en-US" smtClean="0"/>
              <a:pPr/>
              <a:t>4/15/2013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942100-E44F-4252-B6D1-8B7F9DF565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9A3EDA-DD73-430F-8E3C-DB7209DDC4E7}" type="datetimeFigureOut">
              <a:rPr lang="en-US" smtClean="0"/>
              <a:pPr/>
              <a:t>4/15/2013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942100-E44F-4252-B6D1-8B7F9DF565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9A3EDA-DD73-430F-8E3C-DB7209DDC4E7}" type="datetimeFigureOut">
              <a:rPr lang="en-US" smtClean="0"/>
              <a:pPr/>
              <a:t>4/15/2013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942100-E44F-4252-B6D1-8B7F9DF565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9A3EDA-DD73-430F-8E3C-DB7209DDC4E7}" type="datetimeFigureOut">
              <a:rPr lang="en-US" smtClean="0"/>
              <a:pPr/>
              <a:t>4/15/2013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942100-E44F-4252-B6D1-8B7F9DF56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9A3EDA-DD73-430F-8E3C-DB7209DDC4E7}" type="datetimeFigureOut">
              <a:rPr lang="en-US" smtClean="0"/>
              <a:pPr/>
              <a:t>4/15/2013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942100-E44F-4252-B6D1-8B7F9DF565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9A3EDA-DD73-430F-8E3C-DB7209DDC4E7}" type="datetimeFigureOut">
              <a:rPr lang="en-US" smtClean="0"/>
              <a:pPr/>
              <a:t>4/15/2013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942100-E44F-4252-B6D1-8B7F9DF56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19A3EDA-DD73-430F-8E3C-DB7209DDC4E7}" type="datetimeFigureOut">
              <a:rPr lang="en-US" smtClean="0"/>
              <a:pPr/>
              <a:t>4/15/2013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942100-E44F-4252-B6D1-8B7F9DF56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19A3EDA-DD73-430F-8E3C-DB7209DDC4E7}" type="datetimeFigureOut">
              <a:rPr lang="en-US" smtClean="0"/>
              <a:pPr/>
              <a:t>4/15/2013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3942100-E44F-4252-B6D1-8B7F9DF565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19A3EDA-DD73-430F-8E3C-DB7209DDC4E7}" type="datetimeFigureOut">
              <a:rPr lang="en-US" smtClean="0"/>
              <a:pPr/>
              <a:t>4/15/2013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3942100-E44F-4252-B6D1-8B7F9DF56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images.google.com/imgres?imgurl=http://media.sheknows.com/articles/woman-with-thermometer.jpg&amp;imgrefurl=http://www.sheknows.com/articles/807464.htm&amp;usg=__vJTk08Qo-rYM2xz9yao5aKjXhzc=&amp;h=399&amp;w=600&amp;sz=32&amp;hl=en&amp;start=24&amp;sig2=S2VkljC-IxCQUhTohJ7xnA&amp;tbnid=152RtLsY_tUC5M:&amp;tbnh=90&amp;tbnw=135&amp;prev=/images?q=fevers&amp;gbv=2&amp;ndsp=18&amp;hl=en&amp;safe=off&amp;sa=N&amp;start=18&amp;ei=ByIKSvjpHaLqswPcmN3hCA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hyperlink" Target="http://images.google.com/imgres?imgurl=https://eapbiofield.wikispaces.com/file/view/boraschi_1.jpg&amp;imgrefurl=https://eapbiofield.wikispaces.com/Immune+System+Hall&amp;usg=__34Mk_kEaLYwJLngx8_SUAZXbBcU=&amp;h=334&amp;w=450&amp;sz=31&amp;hl=en&amp;start=105&amp;sig2=DJXTYrTZS5TwaQJ-WmleSQ&amp;tbnid=fX12w-H631c0EM:&amp;tbnh=94&amp;tbnw=127&amp;prev=/images?q=Interferons&amp;gbv=2&amp;ndsp=18&amp;hl=en&amp;safe=off&amp;sa=N&amp;start=90&amp;ei=_iIKSpHQL6egtgPjn_XhCA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wellesley.edu/Chemistry/Chem101/antibiotics/blood2$.gif&amp;imgrefurl=http://www.wellesley.edu/Chemistry/Chem101/antibiotics/immune.html&amp;usg=__T_75fVRWP3JIgIRY-g9CjG0Y63w=&amp;h=429&amp;w=461&amp;sz=111&amp;hl=en&amp;start=69&amp;sig2=hACVz7EOIhmxp4-AE3NOQg&amp;tbnid=iMb7HkGhxFj3IM:&amp;tbnh=119&amp;tbnw=128&amp;prev=/images?q=immune+response&amp;gbv=2&amp;ndsp=18&amp;hl=en&amp;safe=off&amp;sa=N&amp;start=54&amp;ei=zioKStuHF42KtAPV2IjeCA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hyperlink" Target="http://images.google.com/imgres?imgurl=http://rst.gsfc.nasa.gov/Sect20/paramecium_stained.jpg&amp;imgrefurl=http://rst.gsfc.nasa.gov/Sect20/A12.html&amp;usg=__RGqFH-X_qti1bGtIT93zdv-gQwk=&amp;h=236&amp;w=361&amp;sz=34&amp;hl=en&amp;start=6&amp;sig2=LW6HWvpUH03DISuApQsEoA&amp;tbnid=tZE8lZCeHcIFWM:&amp;tbnh=79&amp;tbnw=121&amp;prev=/images?q=protists+pictures&amp;gbv=2&amp;hl=en&amp;safe=off&amp;ei=8DAKSumJJ5u8swOk78HjC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google.com/imgres?imgurl=http://www.wikieducator.org/images/4/4e/Filariasis.jpg&amp;imgrefurl=http://www.wikieducator.org/Lesson_15:_Intestinal_Helminths&amp;usg=__5gy8QuIMg4OAdIuedrxuq5_XYEQ=&amp;h=834&amp;w=591&amp;sz=138&amp;hl=en&amp;start=35&amp;sig2=cjpSGwiB4ObF83SK7H-r7w&amp;um=1&amp;tbnid=rqpWACgXB0nW9M:&amp;tbnh=144&amp;tbnw=102&amp;prev=/images?q=disease+causing+worms+%22humans%22&amp;as_st=y&amp;ndsp=18&amp;hl=en&amp;safe=off&amp;rls=com.microsoft:*:IE-SearchBox&amp;rlz=1I7ADBS_en&amp;sa=N&amp;start=18&amp;um=1&amp;ei=gzQKSt24D53utQPJ08nVCA" TargetMode="External"/><Relationship Id="rId5" Type="http://schemas.openxmlformats.org/officeDocument/2006/relationships/image" Target="../media/image3.jpeg"/><Relationship Id="rId4" Type="http://schemas.openxmlformats.org/officeDocument/2006/relationships/hyperlink" Target="http://images.google.com/imgres?imgurl=http://bugs.bio.usyd.edu.au/Mycology/images/Topics/Animal_Interactions/TineaFoot.jpg&amp;imgrefurl=http://bugs.bio.usyd.edu.au/Mycology/Animal_Interactions/Disease/humanDisease.shtml&amp;usg=__WWPK8bseHLOWgYsg116a5ercN70=&amp;h=443&amp;w=350&amp;sz=30&amp;hl=en&amp;start=12&amp;sig2=vwbv4O33muNU9KjFVfOT-w&amp;tbnid=8ExsGrsS21P9FM:&amp;tbnh=127&amp;tbnw=100&amp;prev=/images?q=human+disease+causing+fungi+pictures&amp;gbv=2&amp;ndsp=18&amp;hl=en&amp;safe=off&amp;sa=N&amp;ei=rDEKSrTeLJn0tQP86N3gCA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ages.google.com/imgres?imgurl=http://chattahbox.com/images/2009/04/swine-flu.jpg&amp;imgrefurl=http://chattahbox.com/health/2009/05/01/new-test-for-quick-identification-of-h1n1-rolled-out-as-vaccine-six-months-away/&amp;usg=__jNKFf2__8B-emVk52sN3mtSLKRI=&amp;h=351&amp;w=400&amp;sz=138&amp;hl=en&amp;start=78&amp;sig2=N68s2fZsh8fIvH0mzGk__g&amp;tbnid=KnkDkCE-vcS0EM:&amp;tbnh=109&amp;tbnw=124&amp;prev=/images?q=H1N1+swine+flu+virus&amp;gbv=2&amp;ndsp=18&amp;hl=en&amp;safe=off&amp;sa=N&amp;start=72&amp;ei=LQ8KSp3_HKLqswPcmN3hCA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hyperlink" Target="http://images.google.com/imgres?imgurl=http://www.healthinitiative.org/IMAGES/virus_big.jpg&amp;imgrefurl=http://www.healthinitiative.org/HTML/hiv/firstcontact/hivbig.htm&amp;usg=__8-K318qU45j2Y9NvgQTZaTF8f1Q=&amp;h=382&amp;w=397&amp;sz=124&amp;hl=en&amp;start=13&amp;sig2=mIJ2O_-Zc12CvhGOmiWlPQ&amp;tbnid=OEx_LORfPFaeaM:&amp;tbnh=119&amp;tbnw=124&amp;prev=/images?q=Hiv+virus&amp;gbv=2&amp;hl=en&amp;safe=off&amp;ei=Xw8KSumjKqWUtgP8nNHaCA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google.com/imgres?imgurl=http://staging.radaronline.com/exclusives//images/2006/10/julia_mouth_yuk_102006_FRES.jpg&amp;imgrefurl=http://www.radaronline.com/exclusives/2006/10/spot-the-difference-roberts-clooney.php&amp;usg=__lccOWdHVHrvrqGBtlNy0wdycuvI=&amp;h=426&amp;w=490&amp;sz=66&amp;hl=en&amp;start=26&amp;itbs=1&amp;tbnid=WGbGIZk992DxGM:&amp;tbnh=113&amp;tbnw=130&amp;prev=/images?q=mouth&amp;start=20&amp;hl=en&amp;sa=N&amp;gbv=2&amp;ndsp=20&amp;tbs=isch:1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://images.google.com/imgres?imgurl=http://timesonline.typepad.com/photos/uncategorized/2008/04/18/nose.jpg&amp;imgrefurl=http://eideard.wordpress.com/2009/01/12/follow-your-nose-around-the-world/&amp;usg=__2HsiNVHzgubtoofMPJolCqBkR38=&amp;h=791&amp;w=800&amp;sz=447&amp;hl=en&amp;start=1&amp;itbs=1&amp;tbnid=nO3vlVXkiGyv8M:&amp;tbnh=141&amp;tbnw=143&amp;prev=/images?q=nose&amp;hl=en&amp;gbv=2&amp;tbs=isch:1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3.jpeg"/><Relationship Id="rId7" Type="http://schemas.openxmlformats.org/officeDocument/2006/relationships/hyperlink" Target="http://images.google.com/imgres?imgurl=http://www.chevroncars.com/learn/img-old/9-5-0.gif&amp;imgrefurl=http://www.chevroncars.com/learn/fun-games/mold&amp;usg=__bT0UF_YJjRvv9Un8IamYguI58oo=&amp;h=226&amp;w=265&amp;sz=23&amp;hl=en&amp;start=3&amp;sig2=v0IyMAEpiLdJzTnUX-1tNw&amp;tbnid=ux1caDgkHGnCOM:&amp;tbnh=96&amp;tbnw=112&amp;prev=/images?q=moldy+bread&amp;gbv=2&amp;hl=en&amp;safe=off&amp;ei=KBQKSrSgKqCCtgPZpNHTCA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8382000" cy="1524000"/>
          </a:xfrm>
        </p:spPr>
        <p:txBody>
          <a:bodyPr>
            <a:normAutofit fontScale="90000"/>
          </a:bodyPr>
          <a:lstStyle/>
          <a:p>
            <a:r>
              <a:rPr lang="en-US" sz="7200" dirty="0" smtClean="0"/>
              <a:t>The Immune System</a:t>
            </a:r>
            <a:endParaRPr lang="en-US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990600"/>
            <a:ext cx="7772400" cy="1199704"/>
          </a:xfrm>
        </p:spPr>
        <p:txBody>
          <a:bodyPr/>
          <a:lstStyle/>
          <a:p>
            <a:r>
              <a:rPr lang="en-US" dirty="0" smtClean="0"/>
              <a:t>Chapter 40 Section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7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152400"/>
            <a:ext cx="6870700" cy="113030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Defenses against disease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838200"/>
            <a:ext cx="3124200" cy="5181600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endParaRPr lang="en-US" sz="2400" u="sng" dirty="0" smtClean="0">
              <a:solidFill>
                <a:srgbClr val="0000FF"/>
              </a:solidFill>
            </a:endParaRPr>
          </a:p>
          <a:p>
            <a:pPr>
              <a:buFontTx/>
              <a:buNone/>
            </a:pPr>
            <a:r>
              <a:rPr lang="en-US" sz="2400" u="sng" dirty="0" smtClean="0">
                <a:solidFill>
                  <a:srgbClr val="0000FF"/>
                </a:solidFill>
              </a:rPr>
              <a:t>Nonspecific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u="sng" dirty="0" smtClean="0">
                <a:solidFill>
                  <a:srgbClr val="0000FF"/>
                </a:solidFill>
              </a:rPr>
              <a:t>defenses</a:t>
            </a:r>
            <a:r>
              <a:rPr lang="en-US" sz="2400" dirty="0" smtClean="0">
                <a:solidFill>
                  <a:srgbClr val="0000FF"/>
                </a:solidFill>
              </a:rPr>
              <a:t> prevent pathogens from entering the body</a:t>
            </a:r>
          </a:p>
          <a:p>
            <a:pPr>
              <a:buFontTx/>
              <a:buNone/>
            </a:pPr>
            <a:endParaRPr lang="en-US" sz="2400" dirty="0" smtClean="0">
              <a:solidFill>
                <a:srgbClr val="0000FF"/>
              </a:solidFill>
            </a:endParaRPr>
          </a:p>
          <a:p>
            <a:pPr>
              <a:buFontTx/>
              <a:buNone/>
            </a:pPr>
            <a:r>
              <a:rPr lang="en-US" sz="2400" u="sng" dirty="0" smtClean="0">
                <a:solidFill>
                  <a:srgbClr val="0000FF"/>
                </a:solidFill>
              </a:rPr>
              <a:t>Specific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u="sng" dirty="0" smtClean="0">
                <a:solidFill>
                  <a:srgbClr val="0000FF"/>
                </a:solidFill>
              </a:rPr>
              <a:t>Defenses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rgbClr val="0000FF"/>
                </a:solidFill>
              </a:rPr>
              <a:t>    the immune response, the body’s response to the presence of a disease causing antigen</a:t>
            </a:r>
          </a:p>
        </p:txBody>
      </p:sp>
      <p:pic>
        <p:nvPicPr>
          <p:cNvPr id="12292" name="Picture 7" descr="4Life_2ndRespon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371600"/>
            <a:ext cx="54864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83958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304800"/>
            <a:ext cx="77724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Nonspecific Defenses</a:t>
            </a:r>
          </a:p>
        </p:txBody>
      </p:sp>
      <p:sp>
        <p:nvSpPr>
          <p:cNvPr id="11267" name="Rectangle 5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752600"/>
            <a:ext cx="4953000" cy="1447800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sz="240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Your </a:t>
            </a:r>
            <a:r>
              <a:rPr lang="en-US" sz="2400" u="sng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skin</a:t>
            </a:r>
            <a:r>
              <a:rPr lang="en-US" sz="240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is your first and most important line of defense against disease</a:t>
            </a:r>
          </a:p>
        </p:txBody>
      </p:sp>
      <p:pic>
        <p:nvPicPr>
          <p:cNvPr id="13316" name="Picture 6" descr="89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95400"/>
            <a:ext cx="33528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7" descr="pseudo-sn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267200"/>
            <a:ext cx="2513013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 Box 8"/>
          <p:cNvSpPr txBox="1">
            <a:spLocks noChangeArrowheads="1"/>
          </p:cNvSpPr>
          <p:nvPr/>
        </p:nvSpPr>
        <p:spPr bwMode="auto">
          <a:xfrm>
            <a:off x="6689725" y="53705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Arial" charset="0"/>
            </a:endParaRPr>
          </a:p>
        </p:txBody>
      </p:sp>
      <p:sp>
        <p:nvSpPr>
          <p:cNvPr id="13319" name="Text Box 9"/>
          <p:cNvSpPr txBox="1">
            <a:spLocks noChangeArrowheads="1"/>
          </p:cNvSpPr>
          <p:nvPr/>
        </p:nvSpPr>
        <p:spPr bwMode="auto">
          <a:xfrm>
            <a:off x="3276600" y="4419600"/>
            <a:ext cx="5562600" cy="207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sz="2800" u="sng">
                <a:solidFill>
                  <a:srgbClr val="0000FF"/>
                </a:solidFill>
                <a:latin typeface="Arial" charset="0"/>
              </a:rPr>
              <a:t>Body secretions</a:t>
            </a:r>
            <a:r>
              <a:rPr lang="en-US" sz="2800">
                <a:solidFill>
                  <a:srgbClr val="0000FF"/>
                </a:solidFill>
                <a:latin typeface="Arial" charset="0"/>
              </a:rPr>
              <a:t> (mucus, oils, sweat, tears, and saliva) provide protection from pathogens as well.</a:t>
            </a:r>
            <a:r>
              <a:rPr lang="en-US">
                <a:latin typeface="Arial" charset="0"/>
              </a:rPr>
              <a:t> </a:t>
            </a:r>
          </a:p>
          <a:p>
            <a:pPr eaLnBrk="1" hangingPunct="1"/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059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1524000"/>
            <a:ext cx="8610600" cy="3352800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sz="2800" dirty="0" smtClean="0">
                <a:solidFill>
                  <a:srgbClr val="0000FF"/>
                </a:solidFill>
              </a:rPr>
              <a:t>   An </a:t>
            </a:r>
            <a:r>
              <a:rPr lang="en-US" sz="2800" u="sng" dirty="0" smtClean="0">
                <a:solidFill>
                  <a:srgbClr val="0000FF"/>
                </a:solidFill>
              </a:rPr>
              <a:t>Inflammatory Response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dirty="0" smtClean="0">
                <a:solidFill>
                  <a:srgbClr val="0000FF"/>
                </a:solidFill>
              </a:rPr>
              <a:t>is a response caused by injury to, or infection of the tissues.</a:t>
            </a:r>
            <a:r>
              <a:rPr lang="en-US" sz="3600" dirty="0" smtClean="0">
                <a:solidFill>
                  <a:srgbClr val="0000FF"/>
                </a:solidFill>
              </a:rPr>
              <a:t> </a:t>
            </a:r>
            <a:endParaRPr lang="en-US" sz="3600" dirty="0" smtClean="0"/>
          </a:p>
          <a:p>
            <a:pPr lvl="1">
              <a:buFontTx/>
              <a:buNone/>
            </a:pPr>
            <a:r>
              <a:rPr lang="en-US" sz="2400" dirty="0" smtClean="0">
                <a:solidFill>
                  <a:srgbClr val="0000FF"/>
                </a:solidFill>
              </a:rPr>
              <a:t>   - Redness, swelling, pain, and </a:t>
            </a:r>
            <a:r>
              <a:rPr lang="en-US" sz="2400" dirty="0" smtClean="0">
                <a:solidFill>
                  <a:srgbClr val="0000FF"/>
                </a:solidFill>
              </a:rPr>
              <a:t>heat(fever) </a:t>
            </a:r>
            <a:r>
              <a:rPr lang="en-US" sz="2400" dirty="0" smtClean="0">
                <a:solidFill>
                  <a:srgbClr val="0000FF"/>
                </a:solidFill>
              </a:rPr>
              <a:t>are all part of </a:t>
            </a:r>
            <a:r>
              <a:rPr lang="en-US" sz="2400" dirty="0" smtClean="0">
                <a:solidFill>
                  <a:srgbClr val="0000FF"/>
                </a:solidFill>
              </a:rPr>
              <a:t>the </a:t>
            </a:r>
            <a:r>
              <a:rPr lang="en-US" sz="2400" dirty="0" smtClean="0">
                <a:solidFill>
                  <a:srgbClr val="0000FF"/>
                </a:solidFill>
              </a:rPr>
              <a:t>immune response to rid your body of harmful agents. </a:t>
            </a:r>
          </a:p>
          <a:p>
            <a:pPr lvl="1">
              <a:buFontTx/>
              <a:buNone/>
            </a:pPr>
            <a:r>
              <a:rPr lang="en-US" sz="2400" dirty="0" smtClean="0">
                <a:solidFill>
                  <a:srgbClr val="0000FF"/>
                </a:solidFill>
              </a:rPr>
              <a:t>   - White blood cells (phagocytes) rush to the scene of the </a:t>
            </a:r>
          </a:p>
          <a:p>
            <a:pPr lvl="1">
              <a:buFontTx/>
              <a:buNone/>
            </a:pPr>
            <a:r>
              <a:rPr lang="en-US" sz="2400" dirty="0" smtClean="0">
                <a:solidFill>
                  <a:srgbClr val="0000FF"/>
                </a:solidFill>
              </a:rPr>
              <a:t>     injury to prevent the spread of the pathogen.</a:t>
            </a:r>
          </a:p>
        </p:txBody>
      </p:sp>
      <p:pic>
        <p:nvPicPr>
          <p:cNvPr id="14339" name="Picture 6" descr="white-blood-ce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664511"/>
            <a:ext cx="2590800" cy="2193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8" descr="217tPgrZoj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14875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Rectangle 10"/>
          <p:cNvSpPr>
            <a:spLocks noChangeArrowheads="1"/>
          </p:cNvSpPr>
          <p:nvPr/>
        </p:nvSpPr>
        <p:spPr bwMode="auto">
          <a:xfrm>
            <a:off x="609600" y="304800"/>
            <a:ext cx="7772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3600" b="1">
                <a:solidFill>
                  <a:srgbClr val="0000FF"/>
                </a:solidFill>
                <a:latin typeface="Arial" charset="0"/>
              </a:rPr>
              <a:t>Nonspecific Defenses cont.</a:t>
            </a:r>
          </a:p>
        </p:txBody>
      </p:sp>
    </p:spTree>
    <p:extLst>
      <p:ext uri="{BB962C8B-B14F-4D97-AF65-F5344CB8AC3E}">
        <p14:creationId xmlns:p14="http://schemas.microsoft.com/office/powerpoint/2010/main" val="14606529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143000"/>
            <a:ext cx="8153400" cy="26670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smtClean="0">
                <a:solidFill>
                  <a:srgbClr val="0000FF"/>
                </a:solidFill>
              </a:rPr>
              <a:t>    Pus is a collection of living and dead white blood cells, and pathogens.</a:t>
            </a:r>
            <a:r>
              <a:rPr lang="en-US" sz="2400" smtClean="0"/>
              <a:t> </a:t>
            </a:r>
          </a:p>
          <a:p>
            <a:pPr>
              <a:buFontTx/>
              <a:buNone/>
            </a:pPr>
            <a:endParaRPr lang="en-US" sz="2400" smtClean="0"/>
          </a:p>
          <a:p>
            <a:pPr>
              <a:buFontTx/>
              <a:buNone/>
            </a:pPr>
            <a:r>
              <a:rPr lang="en-US" sz="2400" smtClean="0">
                <a:solidFill>
                  <a:srgbClr val="0000FF"/>
                </a:solidFill>
              </a:rPr>
              <a:t>    The pus will continue to form until the infection has ended. Once over, the pus will be cleared away by macrophages (a type of white blood cell).</a:t>
            </a:r>
            <a:endParaRPr lang="en-US" sz="5400" smtClean="0">
              <a:solidFill>
                <a:srgbClr val="0000FF"/>
              </a:solidFill>
            </a:endParaRPr>
          </a:p>
        </p:txBody>
      </p:sp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685800" y="304800"/>
            <a:ext cx="7696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>
                <a:solidFill>
                  <a:srgbClr val="0000FF"/>
                </a:solidFill>
                <a:latin typeface="Arial" charset="0"/>
              </a:rPr>
              <a:t>Nonspecific Defenses cont.</a:t>
            </a:r>
          </a:p>
        </p:txBody>
      </p:sp>
      <p:pic>
        <p:nvPicPr>
          <p:cNvPr id="15364" name="Picture 6" descr="JPP_AMA_Infectious_Other_Wound_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962400"/>
            <a:ext cx="3184525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8" descr="skin_ulcer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038600"/>
            <a:ext cx="3243263" cy="250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76631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01625"/>
            <a:ext cx="6870700" cy="1279525"/>
          </a:xfrm>
        </p:spPr>
        <p:txBody>
          <a:bodyPr/>
          <a:lstStyle/>
          <a:p>
            <a:r>
              <a:rPr lang="en-US" sz="3600" b="1" smtClean="0">
                <a:solidFill>
                  <a:srgbClr val="0000FF"/>
                </a:solidFill>
              </a:rPr>
              <a:t>Nonspecific Defenses cont.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3886200" cy="48768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u="sng" smtClean="0">
                <a:solidFill>
                  <a:srgbClr val="0000FF"/>
                </a:solidFill>
              </a:rPr>
              <a:t>Fever</a:t>
            </a:r>
            <a:r>
              <a:rPr lang="en-US" sz="2800" smtClean="0">
                <a:solidFill>
                  <a:srgbClr val="0000FF"/>
                </a:solidFill>
              </a:rPr>
              <a:t> – fever kills many pathogens and speeds up the action of white blood cells</a:t>
            </a:r>
          </a:p>
          <a:p>
            <a:pPr>
              <a:buFontTx/>
              <a:buNone/>
            </a:pPr>
            <a:r>
              <a:rPr lang="en-US" sz="2800" u="sng" smtClean="0">
                <a:solidFill>
                  <a:srgbClr val="0000FF"/>
                </a:solidFill>
              </a:rPr>
              <a:t>Interferon</a:t>
            </a:r>
            <a:r>
              <a:rPr lang="en-US" sz="2800" smtClean="0">
                <a:solidFill>
                  <a:srgbClr val="0000FF"/>
                </a:solidFill>
              </a:rPr>
              <a:t> - proteins which help resist viral infection</a:t>
            </a:r>
          </a:p>
        </p:txBody>
      </p:sp>
      <p:pic>
        <p:nvPicPr>
          <p:cNvPr id="16388" name="Picture 5" descr="woman-with-thermometer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71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7" descr="boraschi_1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419600"/>
            <a:ext cx="28956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5330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en-US" sz="3600" b="1" smtClean="0">
                <a:solidFill>
                  <a:srgbClr val="0000FF"/>
                </a:solidFill>
              </a:rPr>
              <a:t>Specific Defenses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14400"/>
            <a:ext cx="4419600" cy="2286000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800" smtClean="0">
                <a:solidFill>
                  <a:srgbClr val="0000FF"/>
                </a:solidFill>
              </a:rPr>
              <a:t>   The </a:t>
            </a:r>
            <a:r>
              <a:rPr lang="en-US" sz="2800" u="sng" smtClean="0">
                <a:solidFill>
                  <a:srgbClr val="0000FF"/>
                </a:solidFill>
              </a:rPr>
              <a:t>immune</a:t>
            </a:r>
            <a:r>
              <a:rPr lang="en-US" sz="2800" smtClean="0">
                <a:solidFill>
                  <a:srgbClr val="0000FF"/>
                </a:solidFill>
              </a:rPr>
              <a:t> </a:t>
            </a:r>
            <a:r>
              <a:rPr lang="en-US" sz="2800" u="sng" smtClean="0">
                <a:solidFill>
                  <a:srgbClr val="0000FF"/>
                </a:solidFill>
              </a:rPr>
              <a:t>response</a:t>
            </a:r>
            <a:r>
              <a:rPr lang="en-US" sz="2800" smtClean="0">
                <a:solidFill>
                  <a:srgbClr val="0000FF"/>
                </a:solidFill>
              </a:rPr>
              <a:t>, is a series of specific defenses that attack antigens.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2800" smtClean="0">
                <a:solidFill>
                  <a:srgbClr val="0000FF"/>
                </a:solidFill>
              </a:rPr>
              <a:t>Antibodies are specifically made to recognize the antigen and attack/destroy it.  </a:t>
            </a:r>
            <a:endParaRPr lang="en-US" smtClean="0"/>
          </a:p>
        </p:txBody>
      </p:sp>
      <p:pic>
        <p:nvPicPr>
          <p:cNvPr id="17412" name="Picture 7" descr="immuneRespon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828800"/>
            <a:ext cx="46482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9" descr="blood2%24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648200"/>
            <a:ext cx="32004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02105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6870700" cy="1600200"/>
          </a:xfrm>
        </p:spPr>
        <p:txBody>
          <a:bodyPr/>
          <a:lstStyle/>
          <a:p>
            <a:r>
              <a:rPr lang="en-US" sz="4000" b="1" smtClean="0">
                <a:solidFill>
                  <a:srgbClr val="0000FF"/>
                </a:solidFill>
              </a:rPr>
              <a:t>Specific Defenses cont.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76400"/>
            <a:ext cx="7269163" cy="36576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smtClean="0">
                <a:solidFill>
                  <a:srgbClr val="0000FF"/>
                </a:solidFill>
              </a:rPr>
              <a:t>      2 types of Immune Responses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smtClean="0">
              <a:solidFill>
                <a:srgbClr val="0000FF"/>
              </a:solidFill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smtClean="0">
                <a:solidFill>
                  <a:srgbClr val="0000FF"/>
                </a:solidFill>
              </a:rPr>
              <a:t>	</a:t>
            </a:r>
            <a:r>
              <a:rPr lang="en-US" u="sng" smtClean="0">
                <a:solidFill>
                  <a:srgbClr val="0000FF"/>
                </a:solidFill>
              </a:rPr>
              <a:t>Cell Mediated</a:t>
            </a:r>
            <a:r>
              <a:rPr lang="en-US" smtClean="0">
                <a:solidFill>
                  <a:srgbClr val="0000FF"/>
                </a:solidFill>
              </a:rPr>
              <a:t> – defense against abnormal cells and pathogens inside living cells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smtClean="0">
                <a:solidFill>
                  <a:srgbClr val="0000FF"/>
                </a:solidFill>
              </a:rPr>
              <a:t>	</a:t>
            </a:r>
            <a:r>
              <a:rPr lang="en-US" u="sng" smtClean="0">
                <a:solidFill>
                  <a:srgbClr val="0000FF"/>
                </a:solidFill>
              </a:rPr>
              <a:t>Hummoral Immunity</a:t>
            </a:r>
            <a:r>
              <a:rPr lang="en-US" smtClean="0">
                <a:solidFill>
                  <a:srgbClr val="0000FF"/>
                </a:solidFill>
              </a:rPr>
              <a:t> – defense against pathogen in body fluids </a:t>
            </a:r>
          </a:p>
        </p:txBody>
      </p:sp>
    </p:spTree>
    <p:extLst>
      <p:ext uri="{BB962C8B-B14F-4D97-AF65-F5344CB8AC3E}">
        <p14:creationId xmlns:p14="http://schemas.microsoft.com/office/powerpoint/2010/main" val="22671894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4525963"/>
          </a:xfrm>
        </p:spPr>
        <p:txBody>
          <a:bodyPr>
            <a:noAutofit/>
          </a:bodyPr>
          <a:lstStyle/>
          <a:p>
            <a:r>
              <a:rPr lang="en-US" sz="3200" u="sng" dirty="0" smtClean="0"/>
              <a:t>The function of the immune system is to fight infection through the production of cells that inactivate foreign substance or cells.  </a:t>
            </a:r>
          </a:p>
          <a:p>
            <a:r>
              <a:rPr lang="en-US" sz="3200" dirty="0" smtClean="0"/>
              <a:t>Defenses:</a:t>
            </a:r>
          </a:p>
          <a:p>
            <a:pPr lvl="1"/>
            <a:r>
              <a:rPr lang="en-US" sz="3200" dirty="0" smtClean="0"/>
              <a:t>Nonspecific: skin, mucus, sweat, tears,</a:t>
            </a:r>
          </a:p>
          <a:p>
            <a:pPr lvl="1"/>
            <a:r>
              <a:rPr lang="en-US" sz="3200" dirty="0"/>
              <a:t>Inflammatory response,</a:t>
            </a:r>
            <a:endParaRPr lang="en-US" sz="3200" dirty="0" smtClean="0"/>
          </a:p>
          <a:p>
            <a:pPr lvl="1"/>
            <a:endParaRPr lang="en-US" sz="3200" dirty="0" smtClean="0"/>
          </a:p>
          <a:p>
            <a:pPr lvl="1"/>
            <a:r>
              <a:rPr lang="en-US" sz="3200" dirty="0" smtClean="0"/>
              <a:t>Specific: </a:t>
            </a:r>
            <a:r>
              <a:rPr lang="en-US" sz="3200" dirty="0" err="1" smtClean="0"/>
              <a:t>Hummoral</a:t>
            </a:r>
            <a:r>
              <a:rPr lang="en-US" sz="3200" dirty="0" smtClean="0"/>
              <a:t> immunity and cell-mediated immunity, acquired immunity (Vaccines)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68362"/>
          </a:xfrm>
        </p:spPr>
        <p:txBody>
          <a:bodyPr/>
          <a:lstStyle/>
          <a:p>
            <a:pPr algn="ctr"/>
            <a:r>
              <a:rPr lang="en-US" dirty="0" smtClean="0"/>
              <a:t>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35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89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76400" y="1427639"/>
            <a:ext cx="5410200" cy="432816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Organs of the Immune System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81328"/>
            <a:ext cx="8991600" cy="4525963"/>
          </a:xfrm>
        </p:spPr>
        <p:txBody>
          <a:bodyPr/>
          <a:lstStyle/>
          <a:p>
            <a:r>
              <a:rPr lang="en-US" dirty="0" smtClean="0"/>
              <a:t>The body must defend itself from pathogens and foreign materials to maintain homeostasis.  The immune system is </a:t>
            </a:r>
            <a:r>
              <a:rPr lang="en-US" b="1" u="sng" dirty="0" smtClean="0"/>
              <a:t>the body’s main defense against pathogens.  </a:t>
            </a:r>
          </a:p>
          <a:p>
            <a:r>
              <a:rPr lang="en-US" b="1" u="sng" dirty="0" smtClean="0"/>
              <a:t>It recognizes, attacks, destroys and remembers each type that enters the body</a:t>
            </a:r>
            <a:r>
              <a:rPr lang="en-US" dirty="0" smtClean="0"/>
              <a:t>. 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Homeostasis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9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457200"/>
            <a:ext cx="8382000" cy="12954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i="1" smtClean="0">
                <a:solidFill>
                  <a:srgbClr val="0000FF"/>
                </a:solidFill>
              </a:rPr>
              <a:t>Agents of disease are called </a:t>
            </a:r>
            <a:r>
              <a:rPr lang="en-US" sz="3600" i="1" u="sng" smtClean="0">
                <a:solidFill>
                  <a:srgbClr val="0000FF"/>
                </a:solidFill>
              </a:rPr>
              <a:t>pathogens</a:t>
            </a:r>
            <a:r>
              <a:rPr lang="en-US" sz="3600" i="1" smtClean="0">
                <a:solidFill>
                  <a:srgbClr val="0000FF"/>
                </a:solidFill>
              </a:rPr>
              <a:t> </a:t>
            </a:r>
            <a:br>
              <a:rPr lang="en-US" sz="3600" i="1" smtClean="0">
                <a:solidFill>
                  <a:srgbClr val="0000FF"/>
                </a:solidFill>
              </a:rPr>
            </a:br>
            <a:r>
              <a:rPr lang="en-US" sz="3600" smtClean="0">
                <a:solidFill>
                  <a:srgbClr val="0000FF"/>
                </a:solidFill>
              </a:rPr>
              <a:t>or </a:t>
            </a:r>
            <a:r>
              <a:rPr lang="en-US" sz="3600" i="1" u="sng" smtClean="0">
                <a:solidFill>
                  <a:srgbClr val="0000FF"/>
                </a:solidFill>
              </a:rPr>
              <a:t>antigens</a:t>
            </a:r>
            <a:r>
              <a:rPr lang="en-US" sz="3600" smtClean="0">
                <a:solidFill>
                  <a:srgbClr val="0000FF"/>
                </a:solidFill>
              </a:rPr>
              <a:t>,</a:t>
            </a:r>
            <a:r>
              <a:rPr lang="en-US" sz="3600" smtClean="0"/>
              <a:t> </a:t>
            </a:r>
            <a:r>
              <a:rPr lang="en-US" sz="3600" smtClean="0">
                <a:solidFill>
                  <a:srgbClr val="0000FF"/>
                </a:solidFill>
              </a:rPr>
              <a:t>Examples include:</a:t>
            </a:r>
            <a:endParaRPr lang="en-US" sz="4000" smtClean="0">
              <a:solidFill>
                <a:srgbClr val="0000FF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057400"/>
            <a:ext cx="2224088" cy="5540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mtClean="0">
                <a:solidFill>
                  <a:srgbClr val="0000FF"/>
                </a:solidFill>
              </a:rPr>
              <a:t>Protists</a:t>
            </a:r>
          </a:p>
        </p:txBody>
      </p:sp>
      <p:pic>
        <p:nvPicPr>
          <p:cNvPr id="4100" name="Picture 5" descr="paramecium_stained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514600"/>
            <a:ext cx="23622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7" descr="TineaFoo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667000"/>
            <a:ext cx="24384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Text Box 8"/>
          <p:cNvSpPr txBox="1">
            <a:spLocks noChangeArrowheads="1"/>
          </p:cNvSpPr>
          <p:nvPr/>
        </p:nvSpPr>
        <p:spPr bwMode="auto">
          <a:xfrm>
            <a:off x="6553200" y="1752600"/>
            <a:ext cx="19589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sz="3200">
                <a:solidFill>
                  <a:srgbClr val="0000FF"/>
                </a:solidFill>
                <a:latin typeface="Arial" charset="0"/>
              </a:rPr>
              <a:t>Fungi</a:t>
            </a:r>
          </a:p>
          <a:p>
            <a:pPr eaLnBrk="1" hangingPunct="1"/>
            <a:endParaRPr lang="en-US" sz="3200">
              <a:latin typeface="Arial" charset="0"/>
            </a:endParaRPr>
          </a:p>
        </p:txBody>
      </p:sp>
      <p:sp>
        <p:nvSpPr>
          <p:cNvPr id="4103" name="Text Box 9"/>
          <p:cNvSpPr txBox="1">
            <a:spLocks noChangeArrowheads="1"/>
          </p:cNvSpPr>
          <p:nvPr/>
        </p:nvSpPr>
        <p:spPr bwMode="auto">
          <a:xfrm>
            <a:off x="3657600" y="3581400"/>
            <a:ext cx="1371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0000FF"/>
                </a:solidFill>
                <a:latin typeface="Arial" charset="0"/>
              </a:rPr>
              <a:t>W</a:t>
            </a:r>
            <a:r>
              <a:rPr lang="en-US" sz="2800">
                <a:solidFill>
                  <a:srgbClr val="0000FF"/>
                </a:solidFill>
                <a:latin typeface="Arial" charset="0"/>
              </a:rPr>
              <a:t>orms</a:t>
            </a:r>
          </a:p>
        </p:txBody>
      </p:sp>
      <p:pic>
        <p:nvPicPr>
          <p:cNvPr id="4104" name="Picture 15" descr="Filariasis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419600"/>
            <a:ext cx="2362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5" name="Text Box 16"/>
          <p:cNvSpPr txBox="1">
            <a:spLocks noChangeArrowheads="1"/>
          </p:cNvSpPr>
          <p:nvPr/>
        </p:nvSpPr>
        <p:spPr bwMode="auto">
          <a:xfrm>
            <a:off x="7527925" y="6132513"/>
            <a:ext cx="793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FF"/>
                </a:solidFill>
                <a:latin typeface="Arial" charset="0"/>
              </a:rPr>
              <a:t>Cont.</a:t>
            </a:r>
            <a:r>
              <a:rPr lang="en-US">
                <a:latin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258756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447800"/>
            <a:ext cx="7543800" cy="4648200"/>
          </a:xfrm>
        </p:spPr>
        <p:txBody>
          <a:bodyPr>
            <a:normAutofit/>
          </a:bodyPr>
          <a:lstStyle/>
          <a:p>
            <a:r>
              <a:rPr lang="en-US" b="1" u="sng" dirty="0" smtClean="0"/>
              <a:t>Allergies</a:t>
            </a:r>
          </a:p>
          <a:p>
            <a:pPr lvl="1"/>
            <a:r>
              <a:rPr lang="en-US" dirty="0" smtClean="0"/>
              <a:t>Allergies are an overreaction of the immune system.  </a:t>
            </a:r>
          </a:p>
          <a:p>
            <a:pPr lvl="1"/>
            <a:r>
              <a:rPr lang="en-US" b="1" u="sng" dirty="0" smtClean="0"/>
              <a:t>Allergens cause immune cells to release histamines which trigger mucus production </a:t>
            </a:r>
            <a:r>
              <a:rPr lang="en-US" dirty="0" smtClean="0"/>
              <a:t>(sneezing, watery eyes, runny nose etc.) </a:t>
            </a:r>
            <a:r>
              <a:rPr lang="en-US" u="sng" dirty="0" smtClean="0"/>
              <a:t>and increased fluid/blood flow</a:t>
            </a:r>
            <a:r>
              <a:rPr lang="en-US" dirty="0" smtClean="0"/>
              <a:t>.</a:t>
            </a:r>
          </a:p>
          <a:p>
            <a:r>
              <a:rPr lang="en-US" dirty="0" smtClean="0"/>
              <a:t>Autoimmune disease</a:t>
            </a:r>
          </a:p>
          <a:p>
            <a:pPr lvl="1"/>
            <a:r>
              <a:rPr lang="en-US" dirty="0" smtClean="0"/>
              <a:t>When the immune system makes a mistake and attacks the body’s own cells, it produces an autoimmune disease. 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0"/>
            <a:ext cx="80010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Immune System Disorders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90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Lymphatic system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37 Section 2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2132200" cy="427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053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Lymphatic </a:t>
            </a:r>
            <a:r>
              <a:rPr lang="en-US" smtClean="0"/>
              <a:t>system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u="sng" dirty="0" smtClean="0"/>
              <a:t>Collects fluid that is lost by the blood and returns it back to the circulatory system.  </a:t>
            </a:r>
          </a:p>
          <a:p>
            <a:r>
              <a:rPr lang="en-US" u="sng" dirty="0" smtClean="0"/>
              <a:t>As the fluid is transported, the lymph nodes filter/traps bacteria and other pathogens.  </a:t>
            </a:r>
          </a:p>
          <a:p>
            <a:pPr lvl="1"/>
            <a:r>
              <a:rPr lang="en-US" dirty="0" smtClean="0"/>
              <a:t>Microorganisms are destroyed in the nodes.</a:t>
            </a:r>
          </a:p>
          <a:p>
            <a:pPr lvl="1"/>
            <a:r>
              <a:rPr lang="en-US" dirty="0" smtClean="0"/>
              <a:t>Old or damaged red blood cells are destroyed in the spleen.  </a:t>
            </a:r>
          </a:p>
          <a:p>
            <a:pPr lvl="1"/>
            <a:r>
              <a:rPr lang="en-US" dirty="0" smtClean="0"/>
              <a:t>Lymph fluid then is ready to be returned to the circulatory system.  </a:t>
            </a:r>
          </a:p>
          <a:p>
            <a:r>
              <a:rPr lang="en-US" u="sng" dirty="0" smtClean="0"/>
              <a:t>Carries fat-soluble vitamins to the blood from the digestive system.  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397293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6" y="304800"/>
            <a:ext cx="9056914" cy="6181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281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377AFF"/>
                </a:solidFill>
                <a:effectLst/>
              </a:rPr>
              <a:t>The lymphatic system organs</a:t>
            </a:r>
            <a:r>
              <a:rPr lang="en-US" dirty="0" smtClean="0">
                <a:solidFill>
                  <a:srgbClr val="377AFF"/>
                </a:solidFill>
              </a:rPr>
              <a:t>	</a:t>
            </a:r>
            <a:endParaRPr lang="en-US" dirty="0">
              <a:solidFill>
                <a:srgbClr val="377A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4953000" cy="4572000"/>
          </a:xfrm>
        </p:spPr>
        <p:txBody>
          <a:bodyPr>
            <a:normAutofit fontScale="92500" lnSpcReduction="10000"/>
          </a:bodyPr>
          <a:lstStyle/>
          <a:p>
            <a:r>
              <a:rPr lang="en-US" sz="3000" u="sng" dirty="0" smtClean="0"/>
              <a:t>Lymph vessels</a:t>
            </a:r>
            <a:r>
              <a:rPr lang="en-US" dirty="0" smtClean="0"/>
              <a:t>: lymph travels through to return to the circulatory system</a:t>
            </a:r>
          </a:p>
          <a:p>
            <a:r>
              <a:rPr lang="en-US" u="sng" dirty="0" smtClean="0"/>
              <a:t>Lymph nodes</a:t>
            </a:r>
            <a:r>
              <a:rPr lang="en-US" dirty="0" smtClean="0"/>
              <a:t>: filters foreign particles out of the lymph</a:t>
            </a:r>
          </a:p>
          <a:p>
            <a:r>
              <a:rPr lang="en-US" u="sng" dirty="0" smtClean="0"/>
              <a:t>Thymus: </a:t>
            </a:r>
            <a:r>
              <a:rPr lang="en-US" dirty="0" smtClean="0"/>
              <a:t>gland that helps white blood cells mature</a:t>
            </a:r>
          </a:p>
          <a:p>
            <a:r>
              <a:rPr lang="en-US" dirty="0" smtClean="0"/>
              <a:t>Spleen: destroys damaged red blood cells and platelets.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524000"/>
            <a:ext cx="2590800" cy="5196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492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Homeostasis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lymphatic system helps maintain homeostasis in several ways.</a:t>
            </a:r>
          </a:p>
          <a:p>
            <a:pPr lvl="1"/>
            <a:r>
              <a:rPr lang="en-US" dirty="0" smtClean="0"/>
              <a:t>Returns lost fluid back to the circulatory system to avoid swelling</a:t>
            </a:r>
          </a:p>
          <a:p>
            <a:pPr lvl="1"/>
            <a:r>
              <a:rPr lang="en-US" dirty="0" smtClean="0"/>
              <a:t>Filters and cleans lymph fluid from foreign pathogens, damaged cells etc.  </a:t>
            </a:r>
          </a:p>
          <a:p>
            <a:pPr lvl="1"/>
            <a:r>
              <a:rPr lang="en-US" dirty="0" smtClean="0"/>
              <a:t>Helps mature white blood cells which help fight infections. 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876800"/>
            <a:ext cx="2457450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408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1143000" y="5791200"/>
            <a:ext cx="2514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OSE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4343400" y="2286000"/>
            <a:ext cx="3429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CUTS AND PUNCTURES</a:t>
            </a:r>
          </a:p>
        </p:txBody>
      </p:sp>
      <p:sp>
        <p:nvSpPr>
          <p:cNvPr id="5124" name="Text Box 13"/>
          <p:cNvSpPr txBox="1">
            <a:spLocks noChangeArrowheads="1"/>
          </p:cNvSpPr>
          <p:nvPr/>
        </p:nvSpPr>
        <p:spPr bwMode="auto">
          <a:xfrm>
            <a:off x="190500" y="228599"/>
            <a:ext cx="8305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 i="1" dirty="0">
                <a:solidFill>
                  <a:srgbClr val="0000FF"/>
                </a:solidFill>
                <a:latin typeface="Arial" charset="0"/>
              </a:rPr>
              <a:t>Bacteria</a:t>
            </a:r>
          </a:p>
        </p:txBody>
      </p:sp>
      <p:pic>
        <p:nvPicPr>
          <p:cNvPr id="5125" name="Picture 18" descr="Picture of different types of bacteria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19200"/>
            <a:ext cx="83820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Text Box 19"/>
          <p:cNvSpPr txBox="1">
            <a:spLocks noChangeArrowheads="1"/>
          </p:cNvSpPr>
          <p:nvPr/>
        </p:nvSpPr>
        <p:spPr bwMode="auto">
          <a:xfrm>
            <a:off x="4114800" y="5943600"/>
            <a:ext cx="9731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0000FF"/>
                </a:solidFill>
                <a:latin typeface="Arial" charset="0"/>
              </a:rPr>
              <a:t>and </a:t>
            </a:r>
          </a:p>
        </p:txBody>
      </p:sp>
    </p:spTree>
    <p:extLst>
      <p:ext uri="{BB962C8B-B14F-4D97-AF65-F5344CB8AC3E}">
        <p14:creationId xmlns:p14="http://schemas.microsoft.com/office/powerpoint/2010/main" val="36163453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61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04800"/>
            <a:ext cx="8229600" cy="1143000"/>
          </a:xfrm>
        </p:spPr>
        <p:txBody>
          <a:bodyPr/>
          <a:lstStyle/>
          <a:p>
            <a:r>
              <a:rPr lang="en-US" b="1" i="1" smtClean="0">
                <a:solidFill>
                  <a:srgbClr val="0000FF"/>
                </a:solidFill>
              </a:rPr>
              <a:t>Viruses</a:t>
            </a:r>
          </a:p>
        </p:txBody>
      </p:sp>
      <p:pic>
        <p:nvPicPr>
          <p:cNvPr id="6147" name="Picture 5" descr="swine-flu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00200"/>
            <a:ext cx="24384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7" descr="virus_bi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600200"/>
            <a:ext cx="2590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9" descr="Plate03b_IcosViru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00200"/>
            <a:ext cx="25146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 Box 11"/>
          <p:cNvSpPr txBox="1">
            <a:spLocks noChangeArrowheads="1"/>
          </p:cNvSpPr>
          <p:nvPr/>
        </p:nvSpPr>
        <p:spPr bwMode="auto">
          <a:xfrm>
            <a:off x="838200" y="4343400"/>
            <a:ext cx="16033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b="1">
                <a:solidFill>
                  <a:srgbClr val="0000FF"/>
                </a:solidFill>
                <a:latin typeface="Arial" charset="0"/>
              </a:rPr>
              <a:t>Swine Flu</a:t>
            </a:r>
          </a:p>
          <a:p>
            <a:pPr algn="ctr" eaLnBrk="1" hangingPunct="1"/>
            <a:r>
              <a:rPr lang="en-US" sz="2400" b="1">
                <a:solidFill>
                  <a:srgbClr val="0000FF"/>
                </a:solidFill>
                <a:latin typeface="Arial" charset="0"/>
              </a:rPr>
              <a:t>Virus</a:t>
            </a:r>
          </a:p>
        </p:txBody>
      </p:sp>
      <p:sp>
        <p:nvSpPr>
          <p:cNvPr id="6151" name="Text Box 12"/>
          <p:cNvSpPr txBox="1">
            <a:spLocks noChangeArrowheads="1"/>
          </p:cNvSpPr>
          <p:nvPr/>
        </p:nvSpPr>
        <p:spPr bwMode="auto">
          <a:xfrm>
            <a:off x="3962400" y="4422775"/>
            <a:ext cx="1538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0000FF"/>
                </a:solidFill>
                <a:latin typeface="Arial" charset="0"/>
              </a:rPr>
              <a:t>HIV Virus</a:t>
            </a:r>
          </a:p>
        </p:txBody>
      </p:sp>
      <p:sp>
        <p:nvSpPr>
          <p:cNvPr id="6152" name="Text Box 13"/>
          <p:cNvSpPr txBox="1">
            <a:spLocks noChangeArrowheads="1"/>
          </p:cNvSpPr>
          <p:nvPr/>
        </p:nvSpPr>
        <p:spPr bwMode="auto">
          <a:xfrm>
            <a:off x="6324600" y="4343400"/>
            <a:ext cx="22288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b="1">
                <a:solidFill>
                  <a:srgbClr val="0000FF"/>
                </a:solidFill>
                <a:latin typeface="Arial" charset="0"/>
              </a:rPr>
              <a:t>Common Cold Virus</a:t>
            </a:r>
          </a:p>
        </p:txBody>
      </p:sp>
    </p:spTree>
    <p:extLst>
      <p:ext uri="{BB962C8B-B14F-4D97-AF65-F5344CB8AC3E}">
        <p14:creationId xmlns:p14="http://schemas.microsoft.com/office/powerpoint/2010/main" val="21206951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685800" y="381000"/>
            <a:ext cx="76962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>
                <a:solidFill>
                  <a:srgbClr val="0000FF"/>
                </a:solidFill>
                <a:latin typeface="Arial" charset="0"/>
              </a:rPr>
              <a:t>Pathogens enter the body through various body openings</a:t>
            </a:r>
          </a:p>
        </p:txBody>
      </p:sp>
      <p:pic>
        <p:nvPicPr>
          <p:cNvPr id="7171" name="Picture 6" descr="left_eye_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133600"/>
            <a:ext cx="320992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533400" y="4800600"/>
            <a:ext cx="152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>
                <a:solidFill>
                  <a:srgbClr val="FF33CC"/>
                </a:solidFill>
                <a:latin typeface="Arial" charset="0"/>
              </a:rPr>
              <a:t>NOSE</a:t>
            </a:r>
          </a:p>
        </p:txBody>
      </p:sp>
      <p:sp>
        <p:nvSpPr>
          <p:cNvPr id="7173" name="Text Box 8"/>
          <p:cNvSpPr txBox="1">
            <a:spLocks noChangeArrowheads="1"/>
          </p:cNvSpPr>
          <p:nvPr/>
        </p:nvSpPr>
        <p:spPr bwMode="auto">
          <a:xfrm>
            <a:off x="6705600" y="6248400"/>
            <a:ext cx="1447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>
                <a:solidFill>
                  <a:srgbClr val="0000FF"/>
                </a:solidFill>
                <a:latin typeface="Arial" charset="0"/>
              </a:rPr>
              <a:t>MOUTH</a:t>
            </a:r>
          </a:p>
        </p:txBody>
      </p:sp>
      <p:sp>
        <p:nvSpPr>
          <p:cNvPr id="7174" name="Text Box 9"/>
          <p:cNvSpPr txBox="1">
            <a:spLocks noChangeArrowheads="1"/>
          </p:cNvSpPr>
          <p:nvPr/>
        </p:nvSpPr>
        <p:spPr bwMode="auto">
          <a:xfrm>
            <a:off x="3505200" y="4495800"/>
            <a:ext cx="1371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Arial" charset="0"/>
              </a:rPr>
              <a:t>EYE</a:t>
            </a:r>
          </a:p>
        </p:txBody>
      </p:sp>
      <p:pic>
        <p:nvPicPr>
          <p:cNvPr id="7175" name="Picture 10" descr="nose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514600"/>
            <a:ext cx="220980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12" descr="julia_mouth_yuk_102006_FRES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429000"/>
            <a:ext cx="3048000" cy="264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56319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6870700" cy="1600200"/>
          </a:xfrm>
        </p:spPr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and breaks in the skin</a:t>
            </a:r>
          </a:p>
        </p:txBody>
      </p:sp>
      <p:pic>
        <p:nvPicPr>
          <p:cNvPr id="8195" name="Picture 5" descr="dad_cut_finger_upclose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6"/>
          <a:stretch>
            <a:fillRect/>
          </a:stretch>
        </p:blipFill>
        <p:spPr>
          <a:xfrm>
            <a:off x="0" y="1600200"/>
            <a:ext cx="6858000" cy="4724400"/>
          </a:xfrm>
        </p:spPr>
      </p:pic>
    </p:spTree>
    <p:extLst>
      <p:ext uri="{BB962C8B-B14F-4D97-AF65-F5344CB8AC3E}">
        <p14:creationId xmlns:p14="http://schemas.microsoft.com/office/powerpoint/2010/main" val="713560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2" descr="chapsti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414255">
            <a:off x="1828800" y="1447800"/>
            <a:ext cx="2133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20" descr="cell_phon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19673">
            <a:off x="762000" y="3505200"/>
            <a:ext cx="1760538" cy="276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13"/>
          <p:cNvSpPr txBox="1">
            <a:spLocks noChangeArrowheads="1"/>
          </p:cNvSpPr>
          <p:nvPr/>
        </p:nvSpPr>
        <p:spPr bwMode="auto">
          <a:xfrm>
            <a:off x="457200" y="381000"/>
            <a:ext cx="83058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>
                <a:solidFill>
                  <a:srgbClr val="0000FF"/>
                </a:solidFill>
                <a:latin typeface="Arial" charset="0"/>
              </a:rPr>
              <a:t>Disease can be transmitted to humans in various ways:</a:t>
            </a:r>
          </a:p>
        </p:txBody>
      </p:sp>
      <p:sp>
        <p:nvSpPr>
          <p:cNvPr id="9221" name="Text Box 14"/>
          <p:cNvSpPr txBox="1">
            <a:spLocks noChangeArrowheads="1"/>
          </p:cNvSpPr>
          <p:nvPr/>
        </p:nvSpPr>
        <p:spPr bwMode="auto">
          <a:xfrm>
            <a:off x="2133600" y="5334000"/>
            <a:ext cx="1447800" cy="915988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>
                <a:latin typeface="Arial" charset="0"/>
              </a:rPr>
              <a:t>Common inanimate objects</a:t>
            </a:r>
          </a:p>
        </p:txBody>
      </p:sp>
      <p:sp>
        <p:nvSpPr>
          <p:cNvPr id="9222" name="Text Box 16"/>
          <p:cNvSpPr txBox="1">
            <a:spLocks noChangeArrowheads="1"/>
          </p:cNvSpPr>
          <p:nvPr/>
        </p:nvSpPr>
        <p:spPr bwMode="auto">
          <a:xfrm>
            <a:off x="6477000" y="2362200"/>
            <a:ext cx="1905000" cy="915988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>
                <a:latin typeface="Arial" charset="0"/>
              </a:rPr>
              <a:t>Airborne droplets or dust particles</a:t>
            </a:r>
          </a:p>
        </p:txBody>
      </p:sp>
      <p:pic>
        <p:nvPicPr>
          <p:cNvPr id="9223" name="Picture 18" descr="health_20070330_livelonger_bann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190500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28" descr="sneeze_682_473022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429000"/>
            <a:ext cx="5029200" cy="294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34" descr="9-5-0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895600"/>
            <a:ext cx="1981200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6" name="Text Box 35"/>
          <p:cNvSpPr txBox="1">
            <a:spLocks noChangeArrowheads="1"/>
          </p:cNvSpPr>
          <p:nvPr/>
        </p:nvSpPr>
        <p:spPr bwMode="auto">
          <a:xfrm>
            <a:off x="3886200" y="2667000"/>
            <a:ext cx="1981200" cy="366713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>
                <a:latin typeface="Arial" charset="0"/>
              </a:rPr>
              <a:t>Spoiled food</a:t>
            </a:r>
          </a:p>
        </p:txBody>
      </p:sp>
    </p:spTree>
    <p:extLst>
      <p:ext uri="{BB962C8B-B14F-4D97-AF65-F5344CB8AC3E}">
        <p14:creationId xmlns:p14="http://schemas.microsoft.com/office/powerpoint/2010/main" val="28092096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And vectors</a:t>
            </a:r>
          </a:p>
        </p:txBody>
      </p:sp>
      <p:sp>
        <p:nvSpPr>
          <p:cNvPr id="10243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 smtClean="0"/>
              <a:t>Like insects.</a:t>
            </a:r>
          </a:p>
          <a:p>
            <a:r>
              <a:rPr lang="en-US" sz="2800" smtClean="0"/>
              <a:t>For example:The parasite that causes malaria is transmitted by mosquitos. </a:t>
            </a:r>
          </a:p>
          <a:p>
            <a:pPr lvl="1"/>
            <a:r>
              <a:rPr lang="en-US" sz="2400" b="1" smtClean="0"/>
              <a:t>The mosquito is the vector.</a:t>
            </a:r>
          </a:p>
        </p:txBody>
      </p:sp>
      <p:pic>
        <p:nvPicPr>
          <p:cNvPr id="10244" name="Picture 24" descr="how-to-photograph-insects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00675" y="1828800"/>
            <a:ext cx="2190750" cy="1752600"/>
          </a:xfrm>
        </p:spPr>
      </p:pic>
      <p:pic>
        <p:nvPicPr>
          <p:cNvPr id="10245" name="Picture 26" descr="Mosquito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4400" y="1981200"/>
            <a:ext cx="3200400" cy="2835275"/>
          </a:xfrm>
        </p:spPr>
      </p:pic>
    </p:spTree>
    <p:extLst>
      <p:ext uri="{BB962C8B-B14F-4D97-AF65-F5344CB8AC3E}">
        <p14:creationId xmlns:p14="http://schemas.microsoft.com/office/powerpoint/2010/main" val="304682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2983921892_0d7969c6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371600"/>
            <a:ext cx="4167188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5"/>
          <p:cNvSpPr>
            <a:spLocks noGrp="1" noChangeArrowheads="1"/>
          </p:cNvSpPr>
          <p:nvPr>
            <p:ph type="body" idx="4294967295"/>
          </p:nvPr>
        </p:nvSpPr>
        <p:spPr>
          <a:xfrm>
            <a:off x="7007225" y="4660900"/>
            <a:ext cx="2136775" cy="677863"/>
          </a:xfrm>
          <a:solidFill>
            <a:srgbClr val="FF9900"/>
          </a:solidFill>
        </p:spPr>
        <p:txBody>
          <a:bodyPr/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smtClean="0"/>
              <a:t>Touching</a:t>
            </a:r>
          </a:p>
        </p:txBody>
      </p:sp>
      <p:pic>
        <p:nvPicPr>
          <p:cNvPr id="11268" name="Picture 9" descr="505428_holding_hand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82880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 Box 10"/>
          <p:cNvSpPr txBox="1">
            <a:spLocks noChangeArrowheads="1"/>
          </p:cNvSpPr>
          <p:nvPr/>
        </p:nvSpPr>
        <p:spPr bwMode="auto">
          <a:xfrm>
            <a:off x="533400" y="914400"/>
            <a:ext cx="3352800" cy="8382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>
                <a:latin typeface="Arial" charset="0"/>
              </a:rPr>
              <a:t>And of course… </a:t>
            </a:r>
          </a:p>
        </p:txBody>
      </p:sp>
    </p:spTree>
    <p:extLst>
      <p:ext uri="{BB962C8B-B14F-4D97-AF65-F5344CB8AC3E}">
        <p14:creationId xmlns:p14="http://schemas.microsoft.com/office/powerpoint/2010/main" val="1221975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859</TotalTime>
  <Words>686</Words>
  <Application>Microsoft Office PowerPoint</Application>
  <PresentationFormat>On-screen Show (4:3)</PresentationFormat>
  <Paragraphs>99</Paragraphs>
  <Slides>25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Concourse</vt:lpstr>
      <vt:lpstr>The Immune System</vt:lpstr>
      <vt:lpstr>Agents of disease are called pathogens  or antigens, Examples include:</vt:lpstr>
      <vt:lpstr>PowerPoint Presentation</vt:lpstr>
      <vt:lpstr>Viruses</vt:lpstr>
      <vt:lpstr>PowerPoint Presentation</vt:lpstr>
      <vt:lpstr>and breaks in the skin</vt:lpstr>
      <vt:lpstr>PowerPoint Presentation</vt:lpstr>
      <vt:lpstr>And vectors</vt:lpstr>
      <vt:lpstr>PowerPoint Presentation</vt:lpstr>
      <vt:lpstr>Defenses against disease</vt:lpstr>
      <vt:lpstr>Nonspecific Defenses</vt:lpstr>
      <vt:lpstr>PowerPoint Presentation</vt:lpstr>
      <vt:lpstr>PowerPoint Presentation</vt:lpstr>
      <vt:lpstr>Nonspecific Defenses cont.</vt:lpstr>
      <vt:lpstr>Specific Defenses</vt:lpstr>
      <vt:lpstr>Specific Defenses cont. </vt:lpstr>
      <vt:lpstr>Function</vt:lpstr>
      <vt:lpstr>Organs of the Immune System</vt:lpstr>
      <vt:lpstr>Homeostasis</vt:lpstr>
      <vt:lpstr>Immune System Disorders</vt:lpstr>
      <vt:lpstr>Lymphatic system</vt:lpstr>
      <vt:lpstr>Lymphatic system function</vt:lpstr>
      <vt:lpstr>PowerPoint Presentation</vt:lpstr>
      <vt:lpstr>The lymphatic system organs </vt:lpstr>
      <vt:lpstr>Homeostasis</vt:lpstr>
    </vt:vector>
  </TitlesOfParts>
  <Company>Cypress Fairbanks ISD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Immune System</dc:title>
  <dc:creator>admin</dc:creator>
  <cp:lastModifiedBy>admin</cp:lastModifiedBy>
  <cp:revision>31</cp:revision>
  <cp:lastPrinted>2012-04-17T12:17:24Z</cp:lastPrinted>
  <dcterms:created xsi:type="dcterms:W3CDTF">2012-04-13T13:01:52Z</dcterms:created>
  <dcterms:modified xsi:type="dcterms:W3CDTF">2013-04-15T19:34:11Z</dcterms:modified>
</cp:coreProperties>
</file>